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3" r:id="rId1"/>
    <p:sldMasterId id="2147483714" r:id="rId2"/>
  </p:sldMasterIdLst>
  <p:notesMasterIdLst>
    <p:notesMasterId r:id="rId11"/>
  </p:notesMasterIdLst>
  <p:sldIdLst>
    <p:sldId id="256" r:id="rId3"/>
    <p:sldId id="264" r:id="rId4"/>
    <p:sldId id="258" r:id="rId5"/>
    <p:sldId id="259" r:id="rId6"/>
    <p:sldId id="263" r:id="rId7"/>
    <p:sldId id="260" r:id="rId8"/>
    <p:sldId id="261" r:id="rId9"/>
    <p:sldId id="262" r:id="rId10"/>
  </p:sldIdLst>
  <p:sldSz cx="9144000" cy="5143500" type="screen16x9"/>
  <p:notesSz cx="6858000" cy="9144000"/>
  <p:embeddedFontLst>
    <p:embeddedFont>
      <p:font typeface="Amatic SC" panose="020B0604020202020204" charset="-79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nconsolata" panose="020B0604020202020204" charset="0"/>
      <p:regular r:id="rId18"/>
      <p:bold r:id="rId19"/>
    </p:embeddedFont>
    <p:embeddedFont>
      <p:font typeface="Roboto" panose="020B0604020202020204" charset="0"/>
      <p:regular r:id="rId20"/>
      <p:bold r:id="rId21"/>
      <p:italic r:id="rId22"/>
      <p:boldItalic r:id="rId23"/>
    </p:embeddedFont>
    <p:embeddedFont>
      <p:font typeface="Roboto Light" panose="020B0604020202020204" charset="0"/>
      <p:regular r:id="rId24"/>
      <p:bold r:id="rId25"/>
      <p:italic r:id="rId26"/>
      <p:boldItalic r:id="rId27"/>
    </p:embeddedFont>
    <p:embeddedFont>
      <p:font typeface="Roboto Medium" panose="020B0604020202020204" charset="0"/>
      <p:regular r:id="rId28"/>
      <p:bold r:id="rId29"/>
      <p:italic r:id="rId30"/>
      <p:boldItalic r:id="rId31"/>
    </p:embeddedFont>
    <p:embeddedFont>
      <p:font typeface="Roboto Thin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219257-6E8B-472C-B63D-98ED2C57A374}">
  <a:tblStyle styleId="{4A219257-6E8B-472C-B63D-98ED2C57A37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735" autoAdjust="0"/>
  </p:normalViewPr>
  <p:slideViewPr>
    <p:cSldViewPr snapToGrid="0">
      <p:cViewPr varScale="1">
        <p:scale>
          <a:sx n="175" d="100"/>
          <a:sy n="175" d="100"/>
        </p:scale>
        <p:origin x="1374" y="126"/>
      </p:cViewPr>
      <p:guideLst>
        <p:guide orient="horz" pos="15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fd172e150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6" name="Google Shape;1036;g3fd172e150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g3fd172e150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Robo 3T is like MySQL Workbench</a:t>
            </a:r>
          </a:p>
        </p:txBody>
      </p:sp>
    </p:spTree>
    <p:extLst>
      <p:ext uri="{BB962C8B-B14F-4D97-AF65-F5344CB8AC3E}">
        <p14:creationId xmlns:p14="http://schemas.microsoft.com/office/powerpoint/2010/main" val="224609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3fd172e150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6" name="Google Shape;1056;g3fd172e150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g3fd172e150_2_1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3fd172e150_2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7" name="Google Shape;1067;g3fd172e150_2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Came about from Web 2.0 movement – Social Web (user-generated content)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Fit well for big data and real-time apps</a:t>
            </a:r>
          </a:p>
          <a:p>
            <a:pPr marL="628650" marR="0" lvl="1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Horizontal scaling (SQL is good at vertical scaling)</a:t>
            </a:r>
          </a:p>
          <a:p>
            <a:pPr marL="628650" marR="0" lvl="1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– more floors in a building or more houses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 SQL-like languages but not SQL itself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Flexible document based storage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operations can be faster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ACID – atomic, consistent, isolation, durable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Compromises the “C” from ACID - Instead there is eventual consistency</a:t>
            </a:r>
          </a:p>
        </p:txBody>
      </p:sp>
      <p:sp>
        <p:nvSpPr>
          <p:cNvPr id="1068" name="Google Shape;1068;g3fd172e150_2_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fd172e150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4" name="Google Shape;1044;g3fd172e150_2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g3fd172e150_2_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2529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3fd172e150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1" name="Google Shape;1081;g3fd172e150_2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g3fd172e150_2_1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3fd172e15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9" name="Google Shape;1089;g3fd172e15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g3fd172e150_2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fd172e150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8" name="Google Shape;1098;g3fd172e150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g3fd172e150_2_1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blahston@gmail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hyperlink" Target="mailto:blahby231@gmail.com" TargetMode="External"/><Relationship Id="rId4" Type="http://schemas.openxmlformats.org/officeDocument/2006/relationships/hyperlink" Target="mailto:blahby@gmail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6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17.1</a:t>
            </a:r>
            <a:endParaRPr/>
          </a:p>
        </p:txBody>
      </p:sp>
      <p:sp>
        <p:nvSpPr>
          <p:cNvPr id="1040" name="Google Shape;1040;p6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MongoDB</a:t>
            </a:r>
            <a:endParaRPr/>
          </a:p>
        </p:txBody>
      </p:sp>
      <p:sp>
        <p:nvSpPr>
          <p:cNvPr id="1041" name="Google Shape;1041;p6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5325-5D7C-4F13-8954-7F1DEECA6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814051C-E0B9-4415-9143-A3257F14ED90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4597E0-5A6A-4A55-A5F0-2B9101BD6BE4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MongoDB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Overview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CRUD operations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Basic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Robo 3T (GUI)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89DA980-3097-41D7-B596-3ACB71098468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Mongoose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Relationships between collections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F9C0E6A-A1C1-47B9-B06F-E41A3DA218FF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IndexedDB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Cookies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44C369-4172-4853-B18B-15132F878929}"/>
              </a:ext>
            </a:extLst>
          </p:cNvPr>
          <p:cNvSpPr txBox="1"/>
          <p:nvPr/>
        </p:nvSpPr>
        <p:spPr>
          <a:xfrm>
            <a:off x="975049" y="1379721"/>
            <a:ext cx="12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Tuesday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37B80-26FB-4DB6-8C81-499B3AADECFD}"/>
              </a:ext>
            </a:extLst>
          </p:cNvPr>
          <p:cNvSpPr txBox="1"/>
          <p:nvPr/>
        </p:nvSpPr>
        <p:spPr>
          <a:xfrm>
            <a:off x="3819330" y="1379721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Thursday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33A08A-1CAA-40BC-9CD1-97487757CAD0}"/>
              </a:ext>
            </a:extLst>
          </p:cNvPr>
          <p:cNvSpPr txBox="1"/>
          <p:nvPr/>
        </p:nvSpPr>
        <p:spPr>
          <a:xfrm>
            <a:off x="6663612" y="137972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Saturday</a:t>
            </a:r>
          </a:p>
        </p:txBody>
      </p:sp>
    </p:spTree>
    <p:extLst>
      <p:ext uri="{BB962C8B-B14F-4D97-AF65-F5344CB8AC3E}">
        <p14:creationId xmlns:p14="http://schemas.microsoft.com/office/powerpoint/2010/main" val="129228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9" name="Google Shape;1059;p70"/>
          <p:cNvGraphicFramePr/>
          <p:nvPr/>
        </p:nvGraphicFramePr>
        <p:xfrm>
          <a:off x="381000" y="895350"/>
          <a:ext cx="8442300" cy="1112500"/>
        </p:xfrm>
        <a:graphic>
          <a:graphicData uri="http://schemas.openxmlformats.org/drawingml/2006/table">
            <a:tbl>
              <a:tblPr firstRow="1" bandRow="1">
                <a:noFill/>
                <a:tableStyleId>{4A219257-6E8B-472C-B63D-98ED2C57A374}</a:tableStyleId>
              </a:tblPr>
              <a:tblGrid>
                <a:gridCol w="211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1A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1A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Author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1A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Published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1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History of Blah</a:t>
                      </a:r>
                      <a:endParaRPr sz="11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Blah Matic</a:t>
                      </a:r>
                      <a:endParaRPr sz="11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2010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Chronicles of Blahrnia</a:t>
                      </a:r>
                      <a:endParaRPr sz="11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Sir Blahston</a:t>
                      </a:r>
                      <a:endParaRPr sz="11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2011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Love in the Time of Blah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Gabriel Garcia Blah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2013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60" name="Google Shape;1060;p70"/>
          <p:cNvGraphicFramePr/>
          <p:nvPr/>
        </p:nvGraphicFramePr>
        <p:xfrm>
          <a:off x="381026" y="3486150"/>
          <a:ext cx="8442300" cy="1192500"/>
        </p:xfrm>
        <a:graphic>
          <a:graphicData uri="http://schemas.openxmlformats.org/drawingml/2006/table">
            <a:tbl>
              <a:tblPr firstRow="1" bandRow="1">
                <a:noFill/>
                <a:tableStyleId>{4A219257-6E8B-472C-B63D-98ED2C57A374}</a:tableStyleId>
              </a:tblPr>
              <a:tblGrid>
                <a:gridCol w="281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Author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1A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Email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1A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Phone Number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1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Blah Matic</a:t>
                      </a:r>
                      <a:endParaRPr sz="11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 strike="noStrike" cap="none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blahston@gmail.com</a:t>
                      </a:r>
                      <a:endParaRPr sz="11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911-546-5454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Sir Blahston</a:t>
                      </a:r>
                      <a:endParaRPr sz="11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 strike="noStrike" cap="none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4"/>
                        </a:rPr>
                        <a:t>blahby@gmail.com</a:t>
                      </a:r>
                      <a:endParaRPr sz="11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911-544-5112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Gabriel Garcia Blah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sng" strike="noStrike" cap="none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5"/>
                        </a:rPr>
                        <a:t>blahby231@gmail.com</a:t>
                      </a:r>
                      <a:endParaRPr sz="11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125-215-5645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61" name="Google Shape;1061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Relational Databases (SQL)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Masters of MongoDB</a:t>
            </a:r>
            <a:endParaRPr/>
          </a:p>
        </p:txBody>
      </p:sp>
      <p:pic>
        <p:nvPicPr>
          <p:cNvPr id="1063" name="Google Shape;1063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0000" y="2150752"/>
            <a:ext cx="1232018" cy="11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70"/>
          <p:cNvSpPr txBox="1"/>
          <p:nvPr/>
        </p:nvSpPr>
        <p:spPr>
          <a:xfrm>
            <a:off x="2252025" y="2437400"/>
            <a:ext cx="63552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SQL relies on </a:t>
            </a:r>
            <a:r>
              <a:rPr lang="en" sz="2400" b="1">
                <a:latin typeface="Roboto"/>
                <a:ea typeface="Roboto"/>
                <a:cs typeface="Roboto"/>
                <a:sym typeface="Roboto"/>
              </a:rPr>
              <a:t>joins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to combine relevant data.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Google Shape;1070;p71"/>
          <p:cNvPicPr preferRelativeResize="0"/>
          <p:nvPr/>
        </p:nvPicPr>
        <p:blipFill rotWithShape="1">
          <a:blip r:embed="rId3">
            <a:alphaModFix/>
          </a:blip>
          <a:srcRect b="7879"/>
          <a:stretch/>
        </p:blipFill>
        <p:spPr>
          <a:xfrm>
            <a:off x="2735945" y="1876515"/>
            <a:ext cx="3672110" cy="3171346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Document Database (</a:t>
            </a:r>
            <a:r>
              <a:rPr lang="en-US" dirty="0"/>
              <a:t>N</a:t>
            </a:r>
            <a:r>
              <a:rPr lang="en" dirty="0"/>
              <a:t>oSQL)</a:t>
            </a:r>
            <a:endParaRPr dirty="0"/>
          </a:p>
        </p:txBody>
      </p:sp>
      <p:sp>
        <p:nvSpPr>
          <p:cNvPr id="1072" name="Google Shape;1072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Masters of MongoDB</a:t>
            </a:r>
            <a:endParaRPr/>
          </a:p>
        </p:txBody>
      </p:sp>
      <p:sp>
        <p:nvSpPr>
          <p:cNvPr id="1073" name="Google Shape;1073;p71"/>
          <p:cNvSpPr/>
          <p:nvPr/>
        </p:nvSpPr>
        <p:spPr>
          <a:xfrm>
            <a:off x="1045025" y="780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71"/>
          <p:cNvSpPr txBox="1">
            <a:spLocks noGrp="1"/>
          </p:cNvSpPr>
          <p:nvPr>
            <p:ph type="subTitle" idx="1"/>
          </p:nvPr>
        </p:nvSpPr>
        <p:spPr>
          <a:xfrm>
            <a:off x="0" y="794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oSQL databases, on the other hand, are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often 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effectively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collection of 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JSON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blobs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71"/>
          <p:cNvSpPr/>
          <p:nvPr/>
        </p:nvSpPr>
        <p:spPr>
          <a:xfrm>
            <a:off x="1045200" y="1303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71"/>
          <p:cNvSpPr txBox="1">
            <a:spLocks noGrp="1"/>
          </p:cNvSpPr>
          <p:nvPr>
            <p:ph type="subTitle" idx="2"/>
          </p:nvPr>
        </p:nvSpPr>
        <p:spPr>
          <a:xfrm>
            <a:off x="250" y="1316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They excel at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mixed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 data formats and are easy to implement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7" name="Google Shape;1077;p71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429768" y="790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71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429768" y="1328650"/>
            <a:ext cx="521208" cy="39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MongoDB?</a:t>
            </a:r>
            <a:endParaRPr/>
          </a:p>
        </p:txBody>
      </p:sp>
      <p:sp>
        <p:nvSpPr>
          <p:cNvPr id="1048" name="Google Shape;1048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Masters of MongoDB</a:t>
            </a:r>
            <a:endParaRPr/>
          </a:p>
        </p:txBody>
      </p:sp>
      <p:sp>
        <p:nvSpPr>
          <p:cNvPr id="1050" name="Google Shape;1050;p69"/>
          <p:cNvSpPr txBox="1">
            <a:spLocks noGrp="1"/>
          </p:cNvSpPr>
          <p:nvPr>
            <p:ph type="subTitle" idx="3"/>
          </p:nvPr>
        </p:nvSpPr>
        <p:spPr>
          <a:xfrm>
            <a:off x="12300" y="1390825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MongoDB is a very popular </a:t>
            </a:r>
            <a:r>
              <a:rPr lang="en-US" sz="2000" dirty="0"/>
              <a:t>N</a:t>
            </a:r>
            <a:r>
              <a:rPr lang="en" sz="2000" dirty="0"/>
              <a:t>oSQL database.</a:t>
            </a:r>
            <a:endParaRPr sz="2000" dirty="0"/>
          </a:p>
        </p:txBody>
      </p:sp>
      <p:sp>
        <p:nvSpPr>
          <p:cNvPr id="1051" name="Google Shape;1051;p6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It uses a document-oriented model as opposed to a table-based relational model (SQL).</a:t>
            </a:r>
            <a:endParaRPr sz="2000"/>
          </a:p>
        </p:txBody>
      </p:sp>
      <p:sp>
        <p:nvSpPr>
          <p:cNvPr id="1052" name="Google Shape;1052;p6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MongoDB stores data in BSON format (effectively, </a:t>
            </a:r>
            <a:r>
              <a:rPr lang="en-US" sz="2000" dirty="0"/>
              <a:t>binary </a:t>
            </a:r>
            <a:r>
              <a:rPr lang="en" sz="2000" dirty="0"/>
              <a:t>compressed JSONs).</a:t>
            </a:r>
            <a:endParaRPr sz="2000" dirty="0"/>
          </a:p>
        </p:txBody>
      </p:sp>
      <p:sp>
        <p:nvSpPr>
          <p:cNvPr id="1053" name="Google Shape;1053;p6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MongoDB has tons of drivers and packages for connecting to Node, C++, Java, etc. </a:t>
            </a: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591494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72" descr="C:\Users\ahaque89\Downloads\MongoDB Storage  - New Page (1).png"/>
          <p:cNvPicPr preferRelativeResize="0"/>
          <p:nvPr/>
        </p:nvPicPr>
        <p:blipFill rotWithShape="1">
          <a:blip r:embed="rId3">
            <a:alphaModFix/>
          </a:blip>
          <a:srcRect l="2857" t="4214" r="3061" b="3652"/>
          <a:stretch/>
        </p:blipFill>
        <p:spPr>
          <a:xfrm>
            <a:off x="1433475" y="803350"/>
            <a:ext cx="6277050" cy="40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Storage</a:t>
            </a:r>
            <a:endParaRPr/>
          </a:p>
        </p:txBody>
      </p:sp>
      <p:sp>
        <p:nvSpPr>
          <p:cNvPr id="1086" name="Google Shape;1086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Masters of MongoDB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2" name="Google Shape;1092;p73"/>
          <p:cNvGraphicFramePr/>
          <p:nvPr>
            <p:extLst>
              <p:ext uri="{D42A27DB-BD31-4B8C-83A1-F6EECF244321}">
                <p14:modId xmlns:p14="http://schemas.microsoft.com/office/powerpoint/2010/main" val="2024783020"/>
              </p:ext>
            </p:extLst>
          </p:nvPr>
        </p:nvGraphicFramePr>
        <p:xfrm>
          <a:off x="834050" y="1590663"/>
          <a:ext cx="7475900" cy="2265375"/>
        </p:xfrm>
        <a:graphic>
          <a:graphicData uri="http://schemas.openxmlformats.org/drawingml/2006/table">
            <a:tbl>
              <a:tblPr firstRow="1" bandRow="1">
                <a:noFill/>
                <a:tableStyleId>{4A219257-6E8B-472C-B63D-98ED2C57A374}</a:tableStyleId>
              </a:tblPr>
              <a:tblGrid>
                <a:gridCol w="3737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7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Term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NoSQL Term</a:t>
                      </a:r>
                      <a:endParaRPr sz="15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Database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Database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Collection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Record / </a:t>
                      </a:r>
                      <a:r>
                        <a:rPr lang="en" sz="15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Row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Document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Column</a:t>
                      </a:r>
                      <a:endParaRPr sz="15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Field</a:t>
                      </a:r>
                      <a:endParaRPr sz="11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93" name="Google Shape;1093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Terms</a:t>
            </a:r>
            <a:endParaRPr/>
          </a:p>
        </p:txBody>
      </p:sp>
      <p:sp>
        <p:nvSpPr>
          <p:cNvPr id="1094" name="Google Shape;1094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There is largely a 1-1 correlation between SQL and NoSQL</a:t>
            </a:r>
            <a:endParaRPr dirty="0"/>
          </a:p>
        </p:txBody>
      </p:sp>
      <p:sp>
        <p:nvSpPr>
          <p:cNvPr id="1095" name="Google Shape;1095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Masters of MongoDB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331</Words>
  <Application>Microsoft Office PowerPoint</Application>
  <PresentationFormat>On-screen Show (16:9)</PresentationFormat>
  <Paragraphs>93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Amatic SC</vt:lpstr>
      <vt:lpstr>Courier New</vt:lpstr>
      <vt:lpstr>Roboto Medium</vt:lpstr>
      <vt:lpstr>Inconsolata</vt:lpstr>
      <vt:lpstr>Roboto Light</vt:lpstr>
      <vt:lpstr>Arial</vt:lpstr>
      <vt:lpstr>Roboto</vt:lpstr>
      <vt:lpstr>Roboto Thin</vt:lpstr>
      <vt:lpstr>Calibri</vt:lpstr>
      <vt:lpstr>Simple Light</vt:lpstr>
      <vt:lpstr>Unbranded</vt:lpstr>
      <vt:lpstr>Lesson 17.1</vt:lpstr>
      <vt:lpstr>Agenda</vt:lpstr>
      <vt:lpstr>Relational Databases (SQL)  </vt:lpstr>
      <vt:lpstr>Document Database (NoSQL)</vt:lpstr>
      <vt:lpstr>What Is MongoDB?</vt:lpstr>
      <vt:lpstr>MongoDB Storage</vt:lpstr>
      <vt:lpstr>MongoDB Terms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17.1</dc:title>
  <cp:lastModifiedBy>Spencer Shadley</cp:lastModifiedBy>
  <cp:revision>20</cp:revision>
  <dcterms:modified xsi:type="dcterms:W3CDTF">2020-03-11T03:06:57Z</dcterms:modified>
</cp:coreProperties>
</file>